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Nunito"/>
      <p:regular r:id="rId22"/>
      <p:bold r:id="rId23"/>
      <p:italic r:id="rId24"/>
      <p:boldItalic r:id="rId25"/>
    </p:embeddedFont>
    <p:embeddedFont>
      <p:font typeface="Arial Narrow"/>
      <p:regular r:id="rId26"/>
      <p:bold r:id="rId27"/>
      <p:italic r:id="rId28"/>
      <p:boldItalic r:id="rId29"/>
    </p:embeddedFont>
    <p:embeddedFont>
      <p:font typeface="Century Gothic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hI3fZmz0P5cwYH+T2/8oDIGblF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Nunito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rialNarrow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ArialNarrow-italic.fntdata"/><Relationship Id="rId27" Type="http://schemas.openxmlformats.org/officeDocument/2006/relationships/font" Target="fonts/ArialNarrow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rialNarrow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enturyGothic-bold.fntdata"/><Relationship Id="rId30" Type="http://schemas.openxmlformats.org/officeDocument/2006/relationships/font" Target="fonts/CenturyGothic-regular.fntdata"/><Relationship Id="rId11" Type="http://schemas.openxmlformats.org/officeDocument/2006/relationships/slide" Target="slides/slide7.xml"/><Relationship Id="rId33" Type="http://schemas.openxmlformats.org/officeDocument/2006/relationships/font" Target="fonts/CenturyGothic-boldItalic.fntdata"/><Relationship Id="rId10" Type="http://schemas.openxmlformats.org/officeDocument/2006/relationships/slide" Target="slides/slide6.xml"/><Relationship Id="rId32" Type="http://schemas.openxmlformats.org/officeDocument/2006/relationships/font" Target="fonts/CenturyGothic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fe877ed6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g2efe877ed68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04c45bfe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g2f04c45bfe1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ecc07110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g2eecc07110f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ecc07110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g2eecc07110f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ecc07110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g2eecc07110f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fe877ed6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2efe877ed68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ecc07110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g2eecc07110f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fe877ed6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g2efe877ed68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ecc07110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g2eecc07110f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fe877ed6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g2efe877ed68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1.png"/><Relationship Id="rId6" Type="http://schemas.openxmlformats.org/officeDocument/2006/relationships/hyperlink" Target="https://tinyurl.com/wk3-coding" TargetMode="External"/><Relationship Id="rId7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1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10" Type="http://schemas.openxmlformats.org/officeDocument/2006/relationships/image" Target="../media/image20.png"/><Relationship Id="rId9" Type="http://schemas.openxmlformats.org/officeDocument/2006/relationships/image" Target="../media/image19.png"/><Relationship Id="rId5" Type="http://schemas.openxmlformats.org/officeDocument/2006/relationships/image" Target="../media/image1.png"/><Relationship Id="rId6" Type="http://schemas.openxmlformats.org/officeDocument/2006/relationships/hyperlink" Target="mailto:harry.wang1@monash.edu" TargetMode="External"/><Relationship Id="rId7" Type="http://schemas.openxmlformats.org/officeDocument/2006/relationships/hyperlink" Target="https://tinyurl.com/FIT9136-PASS" TargetMode="External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1.png"/><Relationship Id="rId6" Type="http://schemas.openxmlformats.org/officeDocument/2006/relationships/hyperlink" Target="https://tinyurl.com/wk3-coding" TargetMode="External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1.png"/><Relationship Id="rId6" Type="http://schemas.openxmlformats.org/officeDocument/2006/relationships/hyperlink" Target="https://tinyurl.com/wk3-coding" TargetMode="External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1.png"/><Relationship Id="rId6" Type="http://schemas.openxmlformats.org/officeDocument/2006/relationships/hyperlink" Target="https://tinyurl.com/wk3-coding" TargetMode="External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455299" y="2865678"/>
            <a:ext cx="66207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en-AU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 to </a:t>
            </a:r>
            <a:r>
              <a:rPr b="1" lang="en-AU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b="1" i="0" lang="en-AU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onditionals, </a:t>
            </a:r>
            <a:r>
              <a:rPr b="1" lang="en-AU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</a:t>
            </a:r>
            <a:r>
              <a:rPr b="1" i="0" lang="en-AU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teration and </a:t>
            </a:r>
            <a:r>
              <a:rPr b="1" lang="en-AU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b="1" i="0" lang="en-AU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equences</a:t>
            </a:r>
            <a:endParaRPr b="0" i="0" sz="28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5</a:t>
            </a:r>
            <a:r>
              <a:rPr b="0" baseline="3000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th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Aug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2024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370183" y="2024471"/>
            <a:ext cx="6012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i="0" lang="en-AU" sz="4500" u="none" cap="none" strike="noStrik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FIT9136 PASS WEEK </a:t>
            </a:r>
            <a:r>
              <a:rPr b="1" lang="en-AU" sz="4500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3</a:t>
            </a:r>
            <a:endParaRPr b="1" i="0" sz="45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370183" y="4909579"/>
            <a:ext cx="5649600" cy="7666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CL_33 Innovation Walk, Room C107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2efe877ed68_0_56"/>
          <p:cNvPicPr preferRelativeResize="0"/>
          <p:nvPr/>
        </p:nvPicPr>
        <p:blipFill rotWithShape="1">
          <a:blip r:embed="rId4">
            <a:alphaModFix/>
          </a:blip>
          <a:srcRect b="44137" l="0" r="0" t="44137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efe877ed68_0_56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Problem Solving Session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94" name="Google Shape;194;g2efe877ed68_0_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efe877ed68_0_56"/>
          <p:cNvSpPr txBox="1"/>
          <p:nvPr/>
        </p:nvSpPr>
        <p:spPr>
          <a:xfrm>
            <a:off x="306050" y="1063400"/>
            <a:ext cx="5835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2efe877ed68_0_56"/>
          <p:cNvSpPr txBox="1"/>
          <p:nvPr/>
        </p:nvSpPr>
        <p:spPr>
          <a:xfrm>
            <a:off x="306050" y="1687375"/>
            <a:ext cx="11284800" cy="3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You are a teacher who needs to analyze the grades of your students. Each student’s grades for different subjects are represented as a list of integers in a two-dimensional list. Each row in the two-dimensional list represents a student, and each column represents a subject grade. Your task is to perform the following operations:</a:t>
            </a:r>
            <a:endParaRPr sz="1650">
              <a:solidFill>
                <a:srgbClr val="0E0E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	1.	</a:t>
            </a:r>
            <a:r>
              <a:rPr b="1" lang="en-AU" sz="165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Identify Top and Bottom Performers</a:t>
            </a:r>
            <a:r>
              <a:rPr lang="en-AU" sz="165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: For each student, identify the highest and lowest grades.</a:t>
            </a:r>
            <a:endParaRPr sz="1650">
              <a:solidFill>
                <a:srgbClr val="0E0E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	2.	</a:t>
            </a:r>
            <a:r>
              <a:rPr b="1" lang="en-AU" sz="165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Classify Students</a:t>
            </a:r>
            <a:r>
              <a:rPr lang="en-AU" sz="165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: Classify each student based on their average grade:</a:t>
            </a:r>
            <a:endParaRPr sz="1650">
              <a:solidFill>
                <a:srgbClr val="0E0E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	•	If the average grade is 90 or above, classify as “Excellent”.</a:t>
            </a:r>
            <a:endParaRPr sz="1650">
              <a:solidFill>
                <a:srgbClr val="0E0E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	•	If the average grade is between 75 and 89, classify as “Good”.</a:t>
            </a:r>
            <a:endParaRPr sz="1650">
              <a:solidFill>
                <a:srgbClr val="0E0E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	•	If the average grade is between 50 and 74, classify as “Average”.</a:t>
            </a:r>
            <a:endParaRPr sz="1650">
              <a:solidFill>
                <a:srgbClr val="0E0E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	•	If the average grade is below 50, classify as “Poor”.</a:t>
            </a:r>
            <a:endParaRPr sz="1650">
              <a:solidFill>
                <a:srgbClr val="0E0E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20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	3.	</a:t>
            </a:r>
            <a:r>
              <a:rPr b="1" lang="en-AU" sz="165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Generate Summary</a:t>
            </a:r>
            <a:r>
              <a:rPr lang="en-AU" sz="165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: Create a summary that includes:</a:t>
            </a:r>
            <a:endParaRPr sz="1650">
              <a:solidFill>
                <a:srgbClr val="0E0E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	•	The total number of students in each category (“Excellent”, “Good”, “Average”, “Poor”).</a:t>
            </a:r>
            <a:endParaRPr sz="1650">
              <a:solidFill>
                <a:srgbClr val="0E0E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1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5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	•	A list of students in each category with their highest and lowest grades.</a:t>
            </a:r>
            <a:endParaRPr sz="1650">
              <a:solidFill>
                <a:srgbClr val="0E0E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efe877ed68_0_56"/>
          <p:cNvSpPr txBox="1"/>
          <p:nvPr/>
        </p:nvSpPr>
        <p:spPr>
          <a:xfrm>
            <a:off x="395050" y="5237375"/>
            <a:ext cx="789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Data: </a:t>
            </a:r>
            <a:r>
              <a:rPr lang="en-AU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https://tinyurl.com/wk3-coding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g2efe877ed68_0_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6250" y="3422250"/>
            <a:ext cx="3914184" cy="22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2f04c45bfe1_0_42"/>
          <p:cNvPicPr preferRelativeResize="0"/>
          <p:nvPr/>
        </p:nvPicPr>
        <p:blipFill rotWithShape="1">
          <a:blip r:embed="rId4">
            <a:alphaModFix/>
          </a:blip>
          <a:srcRect b="44137" l="0" r="0" t="44137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f04c45bfe1_0_42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Code Collection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05" name="Google Shape;205;g2f04c45bfe1_0_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f04c45bfe1_0_42"/>
          <p:cNvSpPr txBox="1"/>
          <p:nvPr/>
        </p:nvSpPr>
        <p:spPr>
          <a:xfrm>
            <a:off x="306050" y="1175100"/>
            <a:ext cx="1135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store your code into this file: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2f04c45bfe1_0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5150" y="1857525"/>
            <a:ext cx="7452001" cy="3838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ecc07110f_0_88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5</a:t>
            </a:r>
            <a:r>
              <a:rPr b="0" baseline="3000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th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Aug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2024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13" name="Google Shape;213;g2eecc07110f_0_88"/>
          <p:cNvSpPr txBox="1"/>
          <p:nvPr/>
        </p:nvSpPr>
        <p:spPr>
          <a:xfrm>
            <a:off x="370183" y="2024471"/>
            <a:ext cx="6012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i="0" lang="en-AU" sz="8100" u="none" cap="none" strike="noStrik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Thank You</a:t>
            </a:r>
            <a:endParaRPr b="1" i="0" sz="81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14" name="Google Shape;214;g2eecc07110f_0_88"/>
          <p:cNvSpPr txBox="1"/>
          <p:nvPr/>
        </p:nvSpPr>
        <p:spPr>
          <a:xfrm>
            <a:off x="370183" y="4909579"/>
            <a:ext cx="56496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CL_33 Innovation Walk, Room C107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15" name="Google Shape;215;g2eecc07110f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eecc07110f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ecc07110f_0_97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5</a:t>
            </a:r>
            <a:r>
              <a:rPr b="0" baseline="3000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th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Aug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2024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22" name="Google Shape;222;g2eecc07110f_0_97"/>
          <p:cNvSpPr txBox="1"/>
          <p:nvPr/>
        </p:nvSpPr>
        <p:spPr>
          <a:xfrm>
            <a:off x="370475" y="2186576"/>
            <a:ext cx="68220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i="0" lang="en-AU" sz="6100" u="none" cap="none" strike="noStrik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Questions &amp; Answers</a:t>
            </a:r>
            <a:endParaRPr b="1" i="0" sz="61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23" name="Google Shape;223;g2eecc07110f_0_97"/>
          <p:cNvSpPr txBox="1"/>
          <p:nvPr/>
        </p:nvSpPr>
        <p:spPr>
          <a:xfrm>
            <a:off x="370183" y="4909579"/>
            <a:ext cx="56496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CL_33 Innovation Walk, Room C107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24" name="Google Shape;224;g2eecc07110f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eecc07110f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44138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Attendance &amp; Resources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771700" y="1063400"/>
            <a:ext cx="111945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Attending sessions is not mandatory but highly recommended.</a:t>
            </a:r>
            <a:endParaRPr b="0" i="0" sz="1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Attendance is not assessed.</a:t>
            </a:r>
            <a:endParaRPr b="0" i="0" sz="1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lang="en-AU" sz="1900">
                <a:latin typeface="Nunito"/>
                <a:ea typeface="Nunito"/>
                <a:cs typeface="Nunito"/>
                <a:sym typeface="Nunito"/>
              </a:rPr>
              <a:t>Any questions</a:t>
            </a: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?</a:t>
            </a:r>
            <a:r>
              <a:rPr lang="en-AU" sz="1900">
                <a:latin typeface="Nunito"/>
                <a:ea typeface="Nunito"/>
                <a:cs typeface="Nunito"/>
                <a:sym typeface="Nunito"/>
              </a:rPr>
              <a:t> Email me:</a:t>
            </a: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i="0" lang="en-AU" sz="19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harry.wang1@monash.edu</a:t>
            </a:r>
            <a:endParaRPr b="1" i="0" sz="1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Also find the drive to receive the weekly slides: </a:t>
            </a:r>
            <a:r>
              <a:rPr b="1" i="0" lang="en-AU" sz="19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endParaRPr b="1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523513" y="2653575"/>
            <a:ext cx="17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Monday 2-3pm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5223688" y="2653575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9-10am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9090175" y="2653575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4-5pm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8325" y="3146175"/>
            <a:ext cx="2526193" cy="25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35280" y="3146175"/>
            <a:ext cx="2521430" cy="251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75385" y="3117288"/>
            <a:ext cx="2546014" cy="25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44138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Agenda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4"/>
          <p:cNvGrpSpPr/>
          <p:nvPr/>
        </p:nvGrpSpPr>
        <p:grpSpPr>
          <a:xfrm>
            <a:off x="432196" y="2559375"/>
            <a:ext cx="6992899" cy="1591288"/>
            <a:chOff x="3977400" y="945994"/>
            <a:chExt cx="5244806" cy="1193496"/>
          </a:xfrm>
        </p:grpSpPr>
        <p:grpSp>
          <p:nvGrpSpPr>
            <p:cNvPr id="112" name="Google Shape;112;p4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113" name="Google Shape;113;p4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4" name="Google Shape;114;p4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15" name="Google Shape;115;p4"/>
            <p:cNvSpPr txBox="1"/>
            <p:nvPr/>
          </p:nvSpPr>
          <p:spPr>
            <a:xfrm>
              <a:off x="5343506" y="945994"/>
              <a:ext cx="38787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lang="en-AU" sz="23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Problem Solving Session</a:t>
              </a:r>
              <a:r>
                <a:rPr b="1" i="0" lang="en-AU" sz="23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1" lang="en-AU" sz="23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- 20 mins</a:t>
              </a:r>
              <a:endParaRPr b="1" i="0" sz="23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4"/>
            <p:cNvSpPr txBox="1"/>
            <p:nvPr/>
          </p:nvSpPr>
          <p:spPr>
            <a:xfrm>
              <a:off x="5343506" y="1222245"/>
              <a:ext cx="3498900" cy="7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AU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More challenging problem which needs you to combine all your learning. Thinking &gt; Coding </a:t>
              </a:r>
              <a:endParaRPr b="0" i="0" sz="14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AU" sz="16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0" i="0" sz="16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" name="Google Shape;118;p4"/>
          <p:cNvGrpSpPr/>
          <p:nvPr/>
        </p:nvGrpSpPr>
        <p:grpSpPr>
          <a:xfrm>
            <a:off x="432196" y="3891850"/>
            <a:ext cx="6142122" cy="1591271"/>
            <a:chOff x="3977400" y="946007"/>
            <a:chExt cx="4606707" cy="1193483"/>
          </a:xfrm>
        </p:grpSpPr>
        <p:grpSp>
          <p:nvGrpSpPr>
            <p:cNvPr id="119" name="Google Shape;119;p4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120" name="Google Shape;120;p4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1" name="Google Shape;121;p4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22" name="Google Shape;122;p4"/>
            <p:cNvSpPr txBox="1"/>
            <p:nvPr/>
          </p:nvSpPr>
          <p:spPr>
            <a:xfrm>
              <a:off x="5343507" y="946007"/>
              <a:ext cx="32406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AU" sz="24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Closure speaking </a:t>
              </a:r>
              <a:r>
                <a:rPr b="1" lang="en-AU" sz="24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- 10 mins</a:t>
              </a:r>
              <a:endParaRPr b="1" i="0" sz="24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23;p4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AU" sz="14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Attendance </a:t>
              </a:r>
              <a:r>
                <a:rPr lang="en-AU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recording</a:t>
              </a:r>
              <a:endParaRPr b="0" i="0" sz="14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AU" sz="16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0" i="0" sz="16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432196" y="1224925"/>
            <a:ext cx="7104497" cy="1591404"/>
            <a:chOff x="3977400" y="946000"/>
            <a:chExt cx="5328506" cy="1193583"/>
          </a:xfrm>
        </p:grpSpPr>
        <p:grpSp>
          <p:nvGrpSpPr>
            <p:cNvPr id="126" name="Google Shape;126;p4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127" name="Google Shape;127;p4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8" name="Google Shape;128;p4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29" name="Google Shape;129;p4"/>
            <p:cNvSpPr txBox="1"/>
            <p:nvPr/>
          </p:nvSpPr>
          <p:spPr>
            <a:xfrm>
              <a:off x="5343506" y="946000"/>
              <a:ext cx="3962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AU" sz="24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Materials Recap Activit</a:t>
              </a:r>
              <a:r>
                <a:rPr b="1" lang="en-AU" sz="24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ies</a:t>
              </a:r>
              <a:r>
                <a:rPr b="1" i="0" lang="en-AU" sz="24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 - </a:t>
              </a:r>
              <a:r>
                <a:rPr b="1" lang="en-AU" sz="24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25 mins</a:t>
              </a:r>
              <a:endParaRPr b="1" i="0" sz="24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AU" sz="16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0" i="0" sz="16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AU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Materials are </a:t>
              </a:r>
              <a:r>
                <a:rPr lang="en-AU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reviewed by doing practice.</a:t>
              </a:r>
              <a:endParaRPr b="0" i="0" sz="14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2eecc07110f_0_15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eecc07110f_0_15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Revision </a:t>
            </a: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Activity 1 </a:t>
            </a: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- </a:t>
            </a: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string &amp; list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38" name="Google Shape;138;g2eecc07110f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eecc07110f_0_15"/>
          <p:cNvSpPr txBox="1"/>
          <p:nvPr/>
        </p:nvSpPr>
        <p:spPr>
          <a:xfrm>
            <a:off x="306050" y="1124450"/>
            <a:ext cx="839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base code: </a:t>
            </a:r>
            <a:r>
              <a:rPr lang="en-AU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https://tinyurl.com/wk3-coding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2eecc07110f_0_15"/>
          <p:cNvSpPr txBox="1"/>
          <p:nvPr/>
        </p:nvSpPr>
        <p:spPr>
          <a:xfrm>
            <a:off x="306050" y="3271975"/>
            <a:ext cx="9955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them out, and see what is the 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out the phrase “Learning Python” based on both string and list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out the phrase “Python is very enjoyable” based on the string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out the phrase “PythonPythonPython”  based on both the string and list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2eecc07110f_0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050" y="1801100"/>
            <a:ext cx="11887201" cy="1364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2efe877ed68_0_64"/>
          <p:cNvPicPr preferRelativeResize="0"/>
          <p:nvPr/>
        </p:nvPicPr>
        <p:blipFill rotWithShape="1">
          <a:blip r:embed="rId4">
            <a:alphaModFix/>
          </a:blip>
          <a:srcRect b="44137" l="0" r="0" t="44137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efe877ed68_0_64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Revision </a:t>
            </a: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Activity 1 </a:t>
            </a: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- </a:t>
            </a: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Solution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48" name="Google Shape;148;g2efe877ed68_0_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efe877ed68_0_64"/>
          <p:cNvSpPr txBox="1"/>
          <p:nvPr/>
        </p:nvSpPr>
        <p:spPr>
          <a:xfrm>
            <a:off x="803225" y="1798600"/>
            <a:ext cx="63285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-AU" sz="2300">
                <a:latin typeface="Nunito"/>
                <a:ea typeface="Nunito"/>
                <a:cs typeface="Nunito"/>
                <a:sym typeface="Nunito"/>
              </a:rPr>
              <a:t>list, string</a:t>
            </a:r>
            <a:endParaRPr b="1" i="0" sz="2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Nunito"/>
              <a:buChar char="●"/>
            </a:pPr>
            <a:r>
              <a:rPr lang="en-AU" sz="2300">
                <a:latin typeface="Nunito"/>
                <a:ea typeface="Nunito"/>
                <a:cs typeface="Nunito"/>
                <a:sym typeface="Nunito"/>
              </a:rPr>
              <a:t>Index</a:t>
            </a:r>
            <a:endParaRPr sz="2300">
              <a:latin typeface="Nunito"/>
              <a:ea typeface="Nunito"/>
              <a:cs typeface="Nunito"/>
              <a:sym typeface="Nunito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unito"/>
              <a:buChar char="●"/>
            </a:pPr>
            <a:r>
              <a:rPr lang="en-AU" sz="2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Slice Operator</a:t>
            </a:r>
            <a:endParaRPr sz="2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Nunito"/>
              <a:buChar char="●"/>
            </a:pPr>
            <a:r>
              <a:rPr lang="en-AU" sz="2300">
                <a:latin typeface="Nunito"/>
                <a:ea typeface="Nunito"/>
                <a:cs typeface="Nunito"/>
                <a:sym typeface="Nunito"/>
              </a:rPr>
              <a:t>Concatenation and Repetition</a:t>
            </a:r>
            <a:endParaRPr sz="23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22222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0" name="Google Shape;150;g2efe877ed68_0_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5050" y="1398149"/>
            <a:ext cx="5247724" cy="352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2eecc07110f_0_22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eecc07110f_0_22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Revision Activity 2 -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for &amp; while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57" name="Google Shape;157;g2eecc07110f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eecc07110f_0_22"/>
          <p:cNvSpPr txBox="1"/>
          <p:nvPr/>
        </p:nvSpPr>
        <p:spPr>
          <a:xfrm>
            <a:off x="306050" y="1124450"/>
            <a:ext cx="839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base code: </a:t>
            </a:r>
            <a:r>
              <a:rPr lang="en-AU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https://tinyurl.com/wk3-coding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g2eecc07110f_0_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200" y="1801100"/>
            <a:ext cx="11887201" cy="126666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eecc07110f_0_22"/>
          <p:cNvSpPr txBox="1"/>
          <p:nvPr/>
        </p:nvSpPr>
        <p:spPr>
          <a:xfrm>
            <a:off x="374825" y="3282100"/>
            <a:ext cx="90966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the string in the positive direction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the string in the reverse direction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（Each letter does not have to be on the same line）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2efe877ed68_0_72"/>
          <p:cNvPicPr preferRelativeResize="0"/>
          <p:nvPr/>
        </p:nvPicPr>
        <p:blipFill rotWithShape="1">
          <a:blip r:embed="rId4">
            <a:alphaModFix/>
          </a:blip>
          <a:srcRect b="44137" l="0" r="0" t="44137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efe877ed68_0_72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Revision Activity 2 -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Solution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67" name="Google Shape;167;g2efe877ed68_0_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efe877ed68_0_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0725" y="1131784"/>
            <a:ext cx="5016634" cy="4594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2eecc07110f_0_28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eecc07110f_0_28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Revision Activity 3 -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if &amp; else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75" name="Google Shape;175;g2eecc07110f_0_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eecc07110f_0_28"/>
          <p:cNvSpPr txBox="1"/>
          <p:nvPr/>
        </p:nvSpPr>
        <p:spPr>
          <a:xfrm>
            <a:off x="306050" y="1124450"/>
            <a:ext cx="839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base code: </a:t>
            </a:r>
            <a:r>
              <a:rPr lang="en-AU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https://tinyurl.com/wk3-coding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2eecc07110f_0_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740050"/>
            <a:ext cx="11887199" cy="75574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eecc07110f_0_28"/>
          <p:cNvSpPr txBox="1"/>
          <p:nvPr/>
        </p:nvSpPr>
        <p:spPr>
          <a:xfrm>
            <a:off x="306050" y="2607150"/>
            <a:ext cx="11122800" cy="29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Tasks:</a:t>
            </a:r>
            <a:endParaRPr b="1" sz="2800">
              <a:solidFill>
                <a:srgbClr val="0E0E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2200"/>
              <a:buFont typeface="Calibri"/>
              <a:buAutoNum type="arabicPeriod"/>
            </a:pPr>
            <a:r>
              <a:rPr lang="en-AU" sz="220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Iterate over each word in the list.</a:t>
            </a:r>
            <a:endParaRPr sz="2200">
              <a:solidFill>
                <a:srgbClr val="0E0E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2200"/>
              <a:buFont typeface="Calibri"/>
              <a:buAutoNum type="arabicPeriod"/>
            </a:pPr>
            <a:r>
              <a:rPr lang="en-AU" sz="220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Classify each word based on its length:</a:t>
            </a:r>
            <a:endParaRPr sz="2200">
              <a:solidFill>
                <a:srgbClr val="0E0E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If the word length is less than 5, classify it as “short”.</a:t>
            </a:r>
            <a:endParaRPr sz="2200">
              <a:solidFill>
                <a:srgbClr val="0E0E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If the word length is exactly 5, classify it as “medium”.</a:t>
            </a:r>
            <a:endParaRPr sz="2200">
              <a:solidFill>
                <a:srgbClr val="0E0E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If the word length is greater than 5, classify it as “long”.</a:t>
            </a:r>
            <a:endParaRPr sz="2200">
              <a:solidFill>
                <a:srgbClr val="0E0E0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2200"/>
              <a:buFont typeface="Calibri"/>
              <a:buAutoNum type="arabicPeriod"/>
            </a:pPr>
            <a:r>
              <a:rPr lang="en-AU" sz="2200">
                <a:solidFill>
                  <a:srgbClr val="0E0E0E"/>
                </a:solidFill>
                <a:latin typeface="Calibri"/>
                <a:ea typeface="Calibri"/>
                <a:cs typeface="Calibri"/>
                <a:sym typeface="Calibri"/>
              </a:rPr>
              <a:t>Print out all categorised words</a:t>
            </a:r>
            <a:endParaRPr sz="2200">
              <a:solidFill>
                <a:srgbClr val="0E0E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g2eecc07110f_0_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6550" y="2654750"/>
            <a:ext cx="535305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2efe877ed68_0_80"/>
          <p:cNvPicPr preferRelativeResize="0"/>
          <p:nvPr/>
        </p:nvPicPr>
        <p:blipFill rotWithShape="1">
          <a:blip r:embed="rId4">
            <a:alphaModFix/>
          </a:blip>
          <a:srcRect b="44137" l="0" r="0" t="44137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efe877ed68_0_80"/>
          <p:cNvSpPr txBox="1"/>
          <p:nvPr/>
        </p:nvSpPr>
        <p:spPr>
          <a:xfrm>
            <a:off x="306051" y="326300"/>
            <a:ext cx="65316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Revision Activity 3 -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Solution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86" name="Google Shape;186;g2efe877ed68_0_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efe877ed68_0_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3420" y="1242188"/>
            <a:ext cx="8047981" cy="437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